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257" r:id="rId6"/>
    <p:sldId id="272" r:id="rId7"/>
    <p:sldId id="258" r:id="rId8"/>
    <p:sldId id="259" r:id="rId9"/>
    <p:sldId id="261" r:id="rId10"/>
    <p:sldId id="260" r:id="rId11"/>
    <p:sldId id="262" r:id="rId12"/>
    <p:sldId id="263" r:id="rId13"/>
    <p:sldId id="2147376323" r:id="rId14"/>
    <p:sldId id="264" r:id="rId15"/>
    <p:sldId id="265" r:id="rId16"/>
    <p:sldId id="267" r:id="rId17"/>
    <p:sldId id="266" r:id="rId18"/>
    <p:sldId id="269" r:id="rId19"/>
    <p:sldId id="268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485902"/>
            <a:ext cx="1097232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439271"/>
            <a:ext cx="10972320" cy="30777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6B2EEAFF-B2B2-A6F2-04C8-8A4BB5CE827D}"/>
              </a:ext>
            </a:extLst>
          </p:cNvPr>
          <p:cNvGrpSpPr/>
          <p:nvPr/>
        </p:nvGrpSpPr>
        <p:grpSpPr>
          <a:xfrm>
            <a:off x="5564233" y="271909"/>
            <a:ext cx="6300748" cy="3157091"/>
            <a:chOff x="5555607" y="934683"/>
            <a:chExt cx="6300748" cy="315709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6C0B471-92C5-6B86-DF9B-80C6F2D3F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5607" y="934683"/>
              <a:ext cx="6300748" cy="3157091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50DA4590-F892-4112-F8A2-4D015DD2BABB}"/>
                </a:ext>
              </a:extLst>
            </p:cNvPr>
            <p:cNvSpPr/>
            <p:nvPr/>
          </p:nvSpPr>
          <p:spPr>
            <a:xfrm>
              <a:off x="6477575" y="1207698"/>
              <a:ext cx="4680876" cy="4754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83FBD72-7409-628D-FF63-E34DC211D0EF}"/>
              </a:ext>
            </a:extLst>
          </p:cNvPr>
          <p:cNvGrpSpPr/>
          <p:nvPr/>
        </p:nvGrpSpPr>
        <p:grpSpPr>
          <a:xfrm>
            <a:off x="5762884" y="3702015"/>
            <a:ext cx="6127509" cy="2759759"/>
            <a:chOff x="5805158" y="3865131"/>
            <a:chExt cx="6127509" cy="2759759"/>
          </a:xfrm>
        </p:grpSpPr>
        <p:pic>
          <p:nvPicPr>
            <p:cNvPr id="12" name="Immagine 1" descr="Proyecto Día Mundial de las Lipodistrofias">
              <a:extLst>
                <a:ext uri="{FF2B5EF4-FFF2-40B4-BE49-F238E27FC236}">
                  <a16:creationId xmlns:a16="http://schemas.microsoft.com/office/drawing/2014/main" id="{45952E76-B89C-4EAF-5AA2-0348FA5A0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7" t="44118" r="35202"/>
            <a:stretch>
              <a:fillRect/>
            </a:stretch>
          </p:blipFill>
          <p:spPr bwMode="auto">
            <a:xfrm>
              <a:off x="8369688" y="4862079"/>
              <a:ext cx="847725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E6DA92A-F0B3-CC9E-84F9-60904F114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02876"/>
              <a:ext cx="101917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B343681A-40D4-8C39-53A3-3A6469ECD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517" y="4963258"/>
              <a:ext cx="19621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552AB21-2F0D-5A08-99E8-EF3D0A783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158" y="6053390"/>
              <a:ext cx="135255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 descr="HealthFlex">
              <a:extLst>
                <a:ext uri="{FF2B5EF4-FFF2-40B4-BE49-F238E27FC236}">
                  <a16:creationId xmlns:a16="http://schemas.microsoft.com/office/drawing/2014/main" id="{48F70F5E-DAE9-D8EB-4C44-BF73C0AD3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92" y="6110540"/>
              <a:ext cx="22764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39C999BB-6EFA-DA6E-863F-32C39C19E27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383" y="4059381"/>
              <a:ext cx="5461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778549CA-C369-52C9-88F5-B0A38E0DD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035" y="4047693"/>
              <a:ext cx="5207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203CE13-F39F-6A4C-B67B-601A95196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483" y="3865131"/>
              <a:ext cx="4321834" cy="117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-36501" bIns="7617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AZIENDA OSPEDALIERO - UNIVERSITARIA PISANA</a:t>
              </a: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U.O. ENDOCRINOLOGIA 1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Direttore Prof. Ferruccio Santini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Sezione Centro Obesità e Lipodistrofie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38544DB4-1757-3D06-5B19-4BC42C6F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11" y="151782"/>
            <a:ext cx="5953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>
            <a:extLst>
              <a:ext uri="{FF2B5EF4-FFF2-40B4-BE49-F238E27FC236}">
                <a16:creationId xmlns:a16="http://schemas.microsoft.com/office/drawing/2014/main" id="{883EE5C6-E388-46AC-7392-11BBD150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33733" r="26604" b="9309"/>
          <a:stretch>
            <a:fillRect/>
          </a:stretch>
        </p:blipFill>
        <p:spPr bwMode="auto">
          <a:xfrm>
            <a:off x="1662080" y="2166353"/>
            <a:ext cx="8825787" cy="42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E1972BFB-BE95-E1BA-AE4D-3C8C1BD1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724" y="6579776"/>
            <a:ext cx="107914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825" dirty="0">
                <a:solidFill>
                  <a:srgbClr val="5F5F5F"/>
                </a:solidFill>
              </a:rPr>
              <a:t>Wilding JPH, et al. </a:t>
            </a:r>
            <a:endParaRPr lang="en-GB" altLang="it-IT" sz="825" i="1" dirty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3AC58A-5E5D-35DE-ABB5-BAA6A464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03" y="2514791"/>
            <a:ext cx="7181850" cy="38766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19ED1E-7CA2-C94F-0F06-E47F8AA0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44" y="113879"/>
            <a:ext cx="9144000" cy="180221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CB3AA85-53DE-9917-88C6-0AEB8606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896" y="6451999"/>
            <a:ext cx="2959798" cy="2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40FE84D-CB4D-2D06-E8A6-B67AA9003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64"/>
          <a:stretch/>
        </p:blipFill>
        <p:spPr>
          <a:xfrm>
            <a:off x="4011168" y="0"/>
            <a:ext cx="5921345" cy="6400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23EB0E-C8C8-3A46-76CA-A7C9DBCF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10"/>
          <a:stretch/>
        </p:blipFill>
        <p:spPr>
          <a:xfrm>
            <a:off x="1603820" y="93242"/>
            <a:ext cx="2233612" cy="8982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987B606-D5FC-E104-474D-61A56009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64" y="6302122"/>
            <a:ext cx="3858836" cy="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FB9B946-D134-FAE2-69D2-96326497D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2576513"/>
            <a:ext cx="8267700" cy="35337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836F4F7-B619-77DC-011E-6CBD7928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6356"/>
            <a:ext cx="9144000" cy="16652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3C4EA9-8416-F0C3-CB4C-FC92B76CD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432" y="6467805"/>
            <a:ext cx="2919984" cy="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9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CFBFE9-00B6-28A4-10E4-61620123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63526"/>
            <a:ext cx="9144000" cy="42352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93820C6-BACB-1CD8-D130-2CE2230B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8" y="279464"/>
            <a:ext cx="7858125" cy="18002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F6DBF0A-00C4-BDCD-D19D-95AC492A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483" y="1996802"/>
            <a:ext cx="4466654" cy="3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CEBE1C-947C-8224-C1BF-34099A79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99" y="0"/>
            <a:ext cx="4970225" cy="23980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908D73-5056-1DB0-96E3-C901D2D4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66" y="2746816"/>
            <a:ext cx="9093485" cy="3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C63880-7E40-84DC-657F-FE788DDF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4170"/>
            <a:ext cx="9144000" cy="54452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0EB66A-DE57-B519-14FC-FC1D87D1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116622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EFECE10-C350-5152-141E-33974BD7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574" y="6616302"/>
            <a:ext cx="1310259" cy="2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580966-7CF5-2651-8C28-8413FBC2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6" y="57059"/>
            <a:ext cx="6976872" cy="13339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726DBF-6497-B16C-C5C9-700B9BED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72" y="1134070"/>
            <a:ext cx="1557528" cy="286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2F0505-0864-976C-5765-A6215AFC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01978"/>
            <a:ext cx="429768" cy="21488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64A74AD-BA12-F555-A573-F351C8177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780" y="1484771"/>
            <a:ext cx="8092440" cy="458974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E200B7-3501-B1BD-EB47-6A601823F130}"/>
              </a:ext>
            </a:extLst>
          </p:cNvPr>
          <p:cNvSpPr txBox="1"/>
          <p:nvPr/>
        </p:nvSpPr>
        <p:spPr>
          <a:xfrm>
            <a:off x="1908048" y="5903894"/>
            <a:ext cx="8586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Figure 1. </a:t>
            </a:r>
            <a:r>
              <a:rPr lang="it-IT" sz="1400" dirty="0" err="1"/>
              <a:t>Structure</a:t>
            </a:r>
            <a:r>
              <a:rPr lang="it-IT" sz="1400" dirty="0"/>
              <a:t> of </a:t>
            </a:r>
            <a:r>
              <a:rPr lang="it-IT" sz="1400" dirty="0" err="1"/>
              <a:t>Mammalian</a:t>
            </a:r>
            <a:r>
              <a:rPr lang="it-IT" sz="1400" dirty="0"/>
              <a:t> </a:t>
            </a:r>
            <a:r>
              <a:rPr lang="it-IT" sz="1400" dirty="0" err="1"/>
              <a:t>Proglucagon</a:t>
            </a:r>
            <a:r>
              <a:rPr lang="it-IT" sz="1400" dirty="0"/>
              <a:t> and the </a:t>
            </a:r>
            <a:r>
              <a:rPr lang="it-IT" sz="1400" dirty="0" err="1"/>
              <a:t>Proglucagon-Derived</a:t>
            </a:r>
            <a:r>
              <a:rPr lang="it-IT" sz="1400" dirty="0"/>
              <a:t> </a:t>
            </a:r>
            <a:r>
              <a:rPr lang="it-IT" sz="1400" dirty="0" err="1"/>
              <a:t>Peptides</a:t>
            </a:r>
            <a:r>
              <a:rPr lang="it-IT" sz="1400" dirty="0"/>
              <a:t>, and </a:t>
            </a:r>
            <a:r>
              <a:rPr lang="it-IT" sz="1400" dirty="0" err="1"/>
              <a:t>Principal</a:t>
            </a:r>
            <a:r>
              <a:rPr lang="it-IT" sz="1400" dirty="0"/>
              <a:t> Cell </a:t>
            </a:r>
            <a:r>
              <a:rPr lang="it-IT" sz="1400" dirty="0" err="1"/>
              <a:t>Types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Express the </a:t>
            </a:r>
            <a:r>
              <a:rPr lang="it-IT" sz="1400" dirty="0" err="1"/>
              <a:t>Canonical</a:t>
            </a:r>
            <a:r>
              <a:rPr lang="it-IT" sz="1400" dirty="0"/>
              <a:t> GLP-1 Receptor GRPP, </a:t>
            </a:r>
            <a:r>
              <a:rPr lang="it-IT" sz="1400" dirty="0" err="1"/>
              <a:t>glicentin-related</a:t>
            </a:r>
            <a:r>
              <a:rPr lang="it-IT" sz="1400" dirty="0"/>
              <a:t> </a:t>
            </a:r>
            <a:r>
              <a:rPr lang="it-IT" sz="1400" dirty="0" err="1"/>
              <a:t>pancreatic</a:t>
            </a:r>
            <a:r>
              <a:rPr lang="it-IT" sz="1400" dirty="0"/>
              <a:t> </a:t>
            </a:r>
            <a:r>
              <a:rPr lang="it-IT" sz="1400" dirty="0" err="1"/>
              <a:t>polypeptide</a:t>
            </a:r>
            <a:r>
              <a:rPr lang="it-IT" sz="1400" dirty="0"/>
              <a:t>; IP-1 and IP-2, </a:t>
            </a:r>
            <a:r>
              <a:rPr lang="it-IT" sz="1400" dirty="0" err="1"/>
              <a:t>intervening</a:t>
            </a:r>
            <a:r>
              <a:rPr lang="it-IT" sz="1400" dirty="0"/>
              <a:t> </a:t>
            </a:r>
            <a:r>
              <a:rPr lang="it-IT" sz="1400" dirty="0" err="1"/>
              <a:t>peptides</a:t>
            </a:r>
            <a:r>
              <a:rPr lang="it-IT" sz="1400" dirty="0"/>
              <a:t> 1 and 2; GLP 1R, GLP-1 receptor; IEL, </a:t>
            </a:r>
            <a:r>
              <a:rPr lang="it-IT" sz="1400" dirty="0" err="1"/>
              <a:t>intraepithelial</a:t>
            </a:r>
            <a:r>
              <a:rPr lang="it-IT" sz="1400" dirty="0"/>
              <a:t> </a:t>
            </a:r>
            <a:r>
              <a:rPr lang="it-IT" sz="1400" dirty="0" err="1"/>
              <a:t>lympho</a:t>
            </a:r>
            <a:r>
              <a:rPr lang="it-IT" sz="1400" dirty="0"/>
              <a:t> </a:t>
            </a:r>
            <a:r>
              <a:rPr lang="it-IT" sz="1400" dirty="0" err="1"/>
              <a:t>cyte</a:t>
            </a:r>
            <a:r>
              <a:rPr lang="it-IT" sz="1400" dirty="0"/>
              <a:t>; VSM, </a:t>
            </a:r>
            <a:r>
              <a:rPr lang="it-IT" sz="1400" dirty="0" err="1"/>
              <a:t>vascular</a:t>
            </a:r>
            <a:r>
              <a:rPr lang="it-IT" sz="1400" dirty="0"/>
              <a:t> </a:t>
            </a:r>
            <a:r>
              <a:rPr lang="it-IT" sz="1400" dirty="0" err="1"/>
              <a:t>smooth</a:t>
            </a:r>
            <a:r>
              <a:rPr lang="it-IT" sz="1400" dirty="0"/>
              <a:t> muscle </a:t>
            </a:r>
            <a:r>
              <a:rPr lang="it-IT" sz="1400" dirty="0" err="1"/>
              <a:t>cell</a:t>
            </a:r>
            <a:r>
              <a:rPr lang="it-IT" sz="1400" dirty="0"/>
              <a:t>; SAN, </a:t>
            </a:r>
            <a:r>
              <a:rPr lang="it-IT" sz="1400" dirty="0" err="1"/>
              <a:t>sinoatrial</a:t>
            </a:r>
            <a:r>
              <a:rPr lang="it-IT" sz="1400" dirty="0"/>
              <a:t> </a:t>
            </a:r>
            <a:r>
              <a:rPr lang="it-IT" sz="1400" dirty="0" err="1"/>
              <a:t>node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; EC, </a:t>
            </a:r>
            <a:r>
              <a:rPr lang="it-IT" sz="1400" dirty="0" err="1"/>
              <a:t>endothelial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; EEC, </a:t>
            </a:r>
            <a:r>
              <a:rPr lang="it-IT" sz="1400" dirty="0" err="1"/>
              <a:t>enteroendocrine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; MPGF, major </a:t>
            </a:r>
            <a:r>
              <a:rPr lang="it-IT" sz="1400" dirty="0" err="1"/>
              <a:t>proglucagon</a:t>
            </a:r>
            <a:r>
              <a:rPr lang="it-IT" sz="1400" dirty="0"/>
              <a:t> </a:t>
            </a:r>
            <a:r>
              <a:rPr lang="it-IT" sz="1400" dirty="0" err="1"/>
              <a:t>fragment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86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4B3E0F-B70E-5AED-673C-F7AC32AC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48" y="124546"/>
            <a:ext cx="7632518" cy="63700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EEA36A-DBAD-4BCC-377A-CAEB410F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22" y="6494606"/>
            <a:ext cx="1510768" cy="2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5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7F2AAA-7194-7EBE-4784-EC6B3594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91343"/>
            <a:ext cx="9144000" cy="30126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61255B6-B143-9FF9-D668-5A80991E8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286"/>
            <a:ext cx="9144000" cy="134080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77042E-0399-64A2-848C-F9AECE0E8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93" y="6400664"/>
            <a:ext cx="3571875" cy="4000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DC8BBF5-974D-C048-2AE0-8E0E2E14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068" y="6451542"/>
            <a:ext cx="1497711" cy="2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941C4F-B628-D35B-26D5-88C02BFD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66215"/>
            <a:ext cx="9144000" cy="41782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37779F-E3DF-F260-C91A-B038AC71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60" y="130402"/>
            <a:ext cx="7726680" cy="20358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1D8A93-9060-8658-FDE0-9D993C2B0E7B}"/>
              </a:ext>
            </a:extLst>
          </p:cNvPr>
          <p:cNvSpPr txBox="1"/>
          <p:nvPr/>
        </p:nvSpPr>
        <p:spPr>
          <a:xfrm>
            <a:off x="6178296" y="6488668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Adapted</a:t>
            </a:r>
            <a:r>
              <a:rPr lang="it-IT" dirty="0"/>
              <a:t> by Drucker et al. J. </a:t>
            </a:r>
            <a:r>
              <a:rPr lang="it-IT" dirty="0" err="1"/>
              <a:t>Clin</a:t>
            </a:r>
            <a:r>
              <a:rPr lang="it-IT" dirty="0"/>
              <a:t>. Invest. 2017 </a:t>
            </a:r>
          </a:p>
        </p:txBody>
      </p:sp>
    </p:spTree>
    <p:extLst>
      <p:ext uri="{BB962C8B-B14F-4D97-AF65-F5344CB8AC3E}">
        <p14:creationId xmlns:p14="http://schemas.microsoft.com/office/powerpoint/2010/main" val="135189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80819E-F2FE-5EBA-5D0D-460AE3C0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457641"/>
            <a:ext cx="5562600" cy="39909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AE4FB0-7E82-27F2-3921-60200DCD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2533"/>
            <a:ext cx="9144000" cy="18723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47F987B-B2D4-5C64-CC22-0496DE688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11" y="6362581"/>
            <a:ext cx="36004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4081529-F468-335A-B413-7B23FB39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16600"/>
            <a:ext cx="6268974" cy="44260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97C929-0562-DF32-68E1-5CCBB0E81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67261"/>
            <a:ext cx="7040880" cy="14024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242E55-C379-E3BC-5628-29EF01B51A10}"/>
              </a:ext>
            </a:extLst>
          </p:cNvPr>
          <p:cNvSpPr txBox="1"/>
          <p:nvPr/>
        </p:nvSpPr>
        <p:spPr>
          <a:xfrm>
            <a:off x="7380732" y="6321408"/>
            <a:ext cx="330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Buse et al. </a:t>
            </a:r>
            <a:r>
              <a:rPr lang="it-IT" dirty="0" err="1"/>
              <a:t>Diabetes</a:t>
            </a:r>
            <a:r>
              <a:rPr lang="it-IT" dirty="0"/>
              <a:t> Care 2004</a:t>
            </a:r>
          </a:p>
        </p:txBody>
      </p:sp>
    </p:spTree>
    <p:extLst>
      <p:ext uri="{BB962C8B-B14F-4D97-AF65-F5344CB8AC3E}">
        <p14:creationId xmlns:p14="http://schemas.microsoft.com/office/powerpoint/2010/main" val="128335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D03AE01-A441-BC07-DD16-E9744999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3644"/>
            <a:ext cx="9144000" cy="10300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0AF646-BD5A-A946-BF36-ADFC682E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02" y="1813291"/>
            <a:ext cx="4668203" cy="4862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1A1F0A-A46B-75DE-CBA4-274F03F71969}"/>
              </a:ext>
            </a:extLst>
          </p:cNvPr>
          <p:cNvSpPr txBox="1"/>
          <p:nvPr/>
        </p:nvSpPr>
        <p:spPr>
          <a:xfrm>
            <a:off x="8299704" y="6488668"/>
            <a:ext cx="21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J. </a:t>
            </a:r>
            <a:r>
              <a:rPr lang="it-IT" dirty="0" err="1"/>
              <a:t>Clin</a:t>
            </a:r>
            <a:r>
              <a:rPr lang="it-IT" dirty="0"/>
              <a:t>. Invest. 1998</a:t>
            </a:r>
          </a:p>
        </p:txBody>
      </p:sp>
    </p:spTree>
    <p:extLst>
      <p:ext uri="{BB962C8B-B14F-4D97-AF65-F5344CB8AC3E}">
        <p14:creationId xmlns:p14="http://schemas.microsoft.com/office/powerpoint/2010/main" val="367915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ffects of liraglutide in the treatment of obesity: a randomised ...">
            <a:extLst>
              <a:ext uri="{FF2B5EF4-FFF2-40B4-BE49-F238E27FC236}">
                <a16:creationId xmlns:a16="http://schemas.microsoft.com/office/drawing/2014/main" id="{4F07C271-1FDA-296A-F76D-5C7A98D7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6" y="1370077"/>
            <a:ext cx="8887968" cy="54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58DE48-223A-BD60-B6A2-8E126D986DA5}"/>
              </a:ext>
            </a:extLst>
          </p:cNvPr>
          <p:cNvSpPr txBox="1"/>
          <p:nvPr/>
        </p:nvSpPr>
        <p:spPr>
          <a:xfrm>
            <a:off x="2182368" y="214991"/>
            <a:ext cx="70591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E2E2E"/>
                </a:solidFill>
                <a:latin typeface="Source Sans Pro" panose="020B0503030403020204" pitchFamily="34" charset="0"/>
              </a:rPr>
              <a:t>Effects of liraglutide in the treatment of obesity: a </a:t>
            </a:r>
            <a:r>
              <a:rPr lang="en-US" dirty="0" err="1">
                <a:solidFill>
                  <a:srgbClr val="2E2E2E"/>
                </a:solidFill>
                <a:latin typeface="Source Sans Pro" panose="020B0503030403020204" pitchFamily="34" charset="0"/>
              </a:rPr>
              <a:t>randomised</a:t>
            </a:r>
            <a:r>
              <a:rPr lang="en-US" dirty="0">
                <a:solidFill>
                  <a:srgbClr val="2E2E2E"/>
                </a:solidFill>
                <a:latin typeface="Source Sans Pro" panose="020B0503030403020204" pitchFamily="34" charset="0"/>
              </a:rPr>
              <a:t>, double-blind, placebo-controlled study</a:t>
            </a:r>
          </a:p>
          <a:p>
            <a:pPr algn="l"/>
            <a:r>
              <a:rPr lang="en-US" sz="1400" b="1" dirty="0">
                <a:solidFill>
                  <a:srgbClr val="2E2E2E"/>
                </a:solidFill>
                <a:latin typeface="Source Sans Pro" panose="020B0503030403020204" pitchFamily="34" charset="0"/>
              </a:rPr>
              <a:t>Astrup et al. The Lancet 2009</a:t>
            </a:r>
          </a:p>
        </p:txBody>
      </p:sp>
    </p:spTree>
    <p:extLst>
      <p:ext uri="{BB962C8B-B14F-4D97-AF65-F5344CB8AC3E}">
        <p14:creationId xmlns:p14="http://schemas.microsoft.com/office/powerpoint/2010/main" val="35748831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51</TotalTime>
  <Words>158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New York</vt:lpstr>
      <vt:lpstr>Palatino</vt:lpstr>
      <vt:lpstr>Source Sans Pro</vt:lpstr>
      <vt:lpstr>Times New Roman</vt:lpstr>
      <vt:lpstr>Verdana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Ferruccio</cp:lastModifiedBy>
  <cp:revision>13</cp:revision>
  <dcterms:created xsi:type="dcterms:W3CDTF">2022-02-27T17:36:31Z</dcterms:created>
  <dcterms:modified xsi:type="dcterms:W3CDTF">2025-05-03T06:39:31Z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